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7" r:id="rId10"/>
    <p:sldId id="270" r:id="rId11"/>
    <p:sldId id="269" r:id="rId12"/>
    <p:sldId id="265" r:id="rId13"/>
    <p:sldId id="266" r:id="rId14"/>
    <p:sldId id="268" r:id="rId15"/>
    <p:sldId id="271" r:id="rId16"/>
    <p:sldId id="272" r:id="rId17"/>
    <p:sldId id="273" r:id="rId18"/>
    <p:sldId id="274" r:id="rId19"/>
    <p:sldId id="275" r:id="rId20"/>
    <p:sldId id="289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0" r:id="rId34"/>
    <p:sldId id="290" r:id="rId35"/>
    <p:sldId id="291" r:id="rId36"/>
    <p:sldId id="292" r:id="rId37"/>
    <p:sldId id="294" r:id="rId38"/>
    <p:sldId id="293" r:id="rId39"/>
    <p:sldId id="295" r:id="rId40"/>
    <p:sldId id="296" r:id="rId41"/>
    <p:sldId id="307" r:id="rId42"/>
    <p:sldId id="309" r:id="rId43"/>
    <p:sldId id="308" r:id="rId44"/>
    <p:sldId id="310" r:id="rId45"/>
    <p:sldId id="311" r:id="rId46"/>
  </p:sldIdLst>
  <p:sldSz cx="12192000" cy="6858000"/>
  <p:notesSz cx="6858000" cy="9144000"/>
  <p:embeddedFontLst>
    <p:embeddedFont>
      <p:font typeface="72" panose="020B0503030000000003" pitchFamily="34" charset="0"/>
      <p:regular r:id="rId49"/>
      <p:bold r:id="rId50"/>
      <p:italic r:id="rId51"/>
      <p:bold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Rokkitt" pitchFamily="2" charset="0"/>
      <p:regular r:id="rId61"/>
      <p:bold r:id="rId62"/>
    </p:embeddedFont>
    <p:embeddedFont>
      <p:font typeface="Rubik" panose="00000500000000000000" pitchFamily="2" charset="-79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2A5164-69C0-4527-B6E8-17B314583050}">
          <p14:sldIdLst>
            <p14:sldId id="256"/>
          </p14:sldIdLst>
        </p14:section>
        <p14:section name="String" id="{360D26B0-A8D8-4CCE-83E3-84B69ED6DE35}">
          <p14:sldIdLst>
            <p14:sldId id="257"/>
            <p14:sldId id="258"/>
            <p14:sldId id="260"/>
            <p14:sldId id="261"/>
            <p14:sldId id="262"/>
            <p14:sldId id="263"/>
            <p14:sldId id="264"/>
            <p14:sldId id="267"/>
            <p14:sldId id="270"/>
            <p14:sldId id="269"/>
            <p14:sldId id="265"/>
            <p14:sldId id="266"/>
            <p14:sldId id="268"/>
          </p14:sldIdLst>
        </p14:section>
        <p14:section name="Condiciones" id="{B1147635-2D90-4C2D-A1CC-FDABCCA04038}">
          <p14:sldIdLst>
            <p14:sldId id="271"/>
            <p14:sldId id="272"/>
            <p14:sldId id="273"/>
            <p14:sldId id="274"/>
            <p14:sldId id="275"/>
            <p14:sldId id="289"/>
            <p14:sldId id="276"/>
            <p14:sldId id="277"/>
            <p14:sldId id="278"/>
            <p14:sldId id="279"/>
          </p14:sldIdLst>
        </p14:section>
        <p14:section name="Ejercicio" id="{6CB4E693-ADE2-4D39-97C1-0897DC64EF56}">
          <p14:sldIdLst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0"/>
          </p14:sldIdLst>
        </p14:section>
        <p14:section name="Switch" id="{8D65F568-BF9B-4173-B050-4502FD5E09F4}">
          <p14:sldIdLst>
            <p14:sldId id="290"/>
            <p14:sldId id="291"/>
            <p14:sldId id="292"/>
            <p14:sldId id="294"/>
            <p14:sldId id="293"/>
            <p14:sldId id="295"/>
            <p14:sldId id="296"/>
            <p14:sldId id="307"/>
            <p14:sldId id="309"/>
            <p14:sldId id="308"/>
            <p14:sldId id="310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costa" initials="OA" lastIdx="2" clrIdx="0">
    <p:extLst>
      <p:ext uri="{19B8F6BF-5375-455C-9EA6-DF929625EA0E}">
        <p15:presenceInfo xmlns:p15="http://schemas.microsoft.com/office/powerpoint/2012/main" userId="fea91ed1b063c3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078"/>
    <a:srgbClr val="BF9000"/>
    <a:srgbClr val="E71E61"/>
    <a:srgbClr val="1C7CBB"/>
    <a:srgbClr val="385723"/>
    <a:srgbClr val="EE9524"/>
    <a:srgbClr val="03A1A4"/>
    <a:srgbClr val="1282A2"/>
    <a:srgbClr val="14151A"/>
    <a:srgbClr val="9C7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92" autoAdjust="0"/>
    <p:restoredTop sz="95807" autoAdjust="0"/>
  </p:normalViewPr>
  <p:slideViewPr>
    <p:cSldViewPr showGuides="1">
      <p:cViewPr>
        <p:scale>
          <a:sx n="75" d="100"/>
          <a:sy n="75" d="100"/>
        </p:scale>
        <p:origin x="824" y="412"/>
      </p:cViewPr>
      <p:guideLst>
        <p:guide orient="horz" pos="2880"/>
        <p:guide pos="3840"/>
      </p:guideLst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5EF03-2255-4375-93E4-BDC5761CD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E0219-049C-4D0E-AD21-524A746E3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36C65-C8FB-4CA1-9977-DBD58C8EDE53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849E9-735A-4086-BBAC-4F112E894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9626-FC6F-481B-984C-7DFE2F894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BAC-1CB5-4833-A3C3-1AC1082D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80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Informática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1A2FC-1E4A-4EE5-8009-1739AAC40897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C04F-7C69-42F9-B407-E3CE0396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35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AABD-7735-4106-97F2-AC0DEC1E1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433813"/>
            <a:ext cx="9448800" cy="909587"/>
          </a:xfrm>
        </p:spPr>
        <p:txBody>
          <a:bodyPr/>
          <a:lstStyle>
            <a:lvl1pPr>
              <a:defRPr/>
            </a:lvl1pPr>
          </a:lstStyle>
          <a:p>
            <a:r>
              <a:rPr lang="es-MX" dirty="0"/>
              <a:t>Módulo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C4F16-B9B0-43E4-BE55-ED32CE275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1657"/>
            <a:ext cx="12192000" cy="345065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6BC93-6C92-414A-B271-597F2EEF1790}"/>
              </a:ext>
            </a:extLst>
          </p:cNvPr>
          <p:cNvSpPr txBox="1">
            <a:spLocks/>
          </p:cNvSpPr>
          <p:nvPr userDrawn="1"/>
        </p:nvSpPr>
        <p:spPr>
          <a:xfrm>
            <a:off x="321644" y="4343400"/>
            <a:ext cx="9448800" cy="909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+mn-lt"/>
              </a:rPr>
              <a:t>Módulo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7120-D5B9-496C-BBA6-50E04825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1FC2C-87CB-4CDC-93CD-C8A80B50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60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2CB9-503A-47EB-8E23-6C317997D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399" cy="685799"/>
          </a:xfrm>
        </p:spPr>
        <p:txBody>
          <a:bodyPr/>
          <a:lstStyle>
            <a:lvl1pPr>
              <a:defRPr>
                <a:solidFill>
                  <a:srgbClr val="EF30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56C3B-B5B6-41FA-B207-A37D552D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97475"/>
          </a:xfrm>
        </p:spPr>
        <p:txBody>
          <a:bodyPr/>
          <a:lstStyle>
            <a:lvl1pPr>
              <a:defRPr>
                <a:latin typeface="72" panose="020B0503030000000003" pitchFamily="34" charset="0"/>
                <a:cs typeface="72" panose="020B0503030000000003" pitchFamily="34" charset="0"/>
              </a:defRPr>
            </a:lvl1pPr>
            <a:lvl2pPr>
              <a:defRPr>
                <a:latin typeface="72" panose="020B0503030000000003" pitchFamily="34" charset="0"/>
                <a:cs typeface="72" panose="020B0503030000000003" pitchFamily="34" charset="0"/>
              </a:defRPr>
            </a:lvl2pPr>
            <a:lvl3pPr>
              <a:defRPr>
                <a:latin typeface="72" panose="020B0503030000000003" pitchFamily="34" charset="0"/>
                <a:cs typeface="72" panose="020B0503030000000003" pitchFamily="34" charset="0"/>
              </a:defRPr>
            </a:lvl3pPr>
            <a:lvl4pPr>
              <a:defRPr>
                <a:latin typeface="72" panose="020B0503030000000003" pitchFamily="34" charset="0"/>
                <a:cs typeface="72" panose="020B0503030000000003" pitchFamily="34" charset="0"/>
              </a:defRPr>
            </a:lvl4pPr>
            <a:lvl5pPr>
              <a:defRPr>
                <a:latin typeface="72" panose="020B0503030000000003" pitchFamily="34" charset="0"/>
                <a:cs typeface="72" panose="020B050303000000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78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212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7027-5320-4356-BF31-9A647D29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DCCE-E40C-41A5-8834-867795AE4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6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8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CC501-6AF2-4226-83B3-CC85DED0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94488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21C03-A647-4424-967D-746AACF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9448800" cy="51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54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72" panose="020B0503030000000003" pitchFamily="34" charset="0"/>
          <a:ea typeface="+mn-ea"/>
          <a:cs typeface="72" panose="020B050303000000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pos="6144" userDrawn="1">
          <p15:clr>
            <a:srgbClr val="F26B43"/>
          </p15:clr>
        </p15:guide>
        <p15:guide id="7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604-DA4C-4381-81DD-4F5FE36C3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34290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s-MX" dirty="0">
                <a:solidFill>
                  <a:srgbClr val="212738"/>
                </a:solidFill>
              </a:rPr>
              <a:t>Módulo 6</a:t>
            </a:r>
            <a:endParaRPr lang="en-US" dirty="0">
              <a:solidFill>
                <a:srgbClr val="21273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30B0-967F-4588-9290-F5F86EAF7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8991600" cy="677334"/>
          </a:xfrm>
        </p:spPr>
        <p:txBody>
          <a:bodyPr>
            <a:normAutofit/>
          </a:bodyPr>
          <a:lstStyle/>
          <a:p>
            <a:pPr algn="l"/>
            <a:r>
              <a:rPr lang="es-MX" sz="4000" b="1" dirty="0" err="1">
                <a:solidFill>
                  <a:srgbClr val="EF3078"/>
                </a:solidFill>
              </a:rPr>
              <a:t>Strings</a:t>
            </a:r>
            <a:r>
              <a:rPr lang="es-MX" sz="4000" b="1">
                <a:solidFill>
                  <a:srgbClr val="EF3078"/>
                </a:solidFill>
              </a:rPr>
              <a:t> y Condiciones</a:t>
            </a:r>
            <a:endParaRPr lang="en-US" sz="4000" b="1" dirty="0">
              <a:solidFill>
                <a:srgbClr val="EF3078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B23D337-271D-46FD-A64F-CFA1E0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8"/>
          <a:stretch/>
        </p:blipFill>
        <p:spPr>
          <a:xfrm>
            <a:off x="-8906" y="0"/>
            <a:ext cx="122009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16A9B0-9220-456D-8487-7019B14E0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88"/>
          <a:stretch/>
        </p:blipFill>
        <p:spPr>
          <a:xfrm>
            <a:off x="0" y="4506"/>
            <a:ext cx="12192000" cy="2891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F5C840-BE1C-4B7C-B4BF-BF71157F5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77" b="43259"/>
          <a:stretch/>
        </p:blipFill>
        <p:spPr>
          <a:xfrm>
            <a:off x="0" y="2895600"/>
            <a:ext cx="121920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2A114D-A831-483A-8844-6455B5C07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582"/>
          <a:stretch/>
        </p:blipFill>
        <p:spPr>
          <a:xfrm>
            <a:off x="0" y="3733800"/>
            <a:ext cx="12192000" cy="311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1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6F709-C9D4-477C-BF6E-4978F41F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33"/>
          <a:stretch/>
        </p:blipFill>
        <p:spPr>
          <a:xfrm>
            <a:off x="0" y="0"/>
            <a:ext cx="121920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EDBA80-9DE5-4CDD-B448-473B32D02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/>
          <a:stretch/>
        </p:blipFill>
        <p:spPr>
          <a:xfrm>
            <a:off x="0" y="20574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6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24BC2-D984-4FF3-93A6-1EE744C0F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78"/>
          <a:stretch/>
        </p:blipFill>
        <p:spPr>
          <a:xfrm>
            <a:off x="0" y="0"/>
            <a:ext cx="12192000" cy="289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0C0353-9217-4A63-9BD1-B1981B6B8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3" b="45555"/>
          <a:stretch/>
        </p:blipFill>
        <p:spPr>
          <a:xfrm>
            <a:off x="0" y="2895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AA360-6540-4985-89BD-414BF3214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3" b="34446"/>
          <a:stretch/>
        </p:blipFill>
        <p:spPr>
          <a:xfrm>
            <a:off x="0" y="3733800"/>
            <a:ext cx="121920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17C9B2-A913-4AF8-9FE0-A345707B6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44" b="22223"/>
          <a:stretch/>
        </p:blipFill>
        <p:spPr>
          <a:xfrm>
            <a:off x="0" y="441960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2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C238CD-9513-4CE1-B3F0-3A16ECC7E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555"/>
          <a:stretch/>
        </p:blipFill>
        <p:spPr>
          <a:xfrm>
            <a:off x="0" y="0"/>
            <a:ext cx="12192000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B3D1F5-BF4D-4670-B01D-9A3F8E478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5" b="60000"/>
          <a:stretch/>
        </p:blipFill>
        <p:spPr>
          <a:xfrm>
            <a:off x="0" y="1676400"/>
            <a:ext cx="12192000" cy="106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5BF8D-DD9B-4EC8-9398-BC44A6963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0"/>
          <a:stretch/>
        </p:blipFill>
        <p:spPr>
          <a:xfrm>
            <a:off x="0" y="2743200"/>
            <a:ext cx="12192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6F709-C9D4-477C-BF6E-4978F41F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33"/>
          <a:stretch/>
        </p:blipFill>
        <p:spPr>
          <a:xfrm>
            <a:off x="0" y="0"/>
            <a:ext cx="121920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EDBA80-9DE5-4CDD-B448-473B32D02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0"/>
          <a:stretch/>
        </p:blipFill>
        <p:spPr>
          <a:xfrm>
            <a:off x="0" y="2057400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3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EE07-02F7-46A3-BBDE-65CF6DFD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Condiciones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67AF0-A588-4783-BF69-33BDB2EEF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6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5841-51BD-4811-A7CB-94695992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B2192-E6B5-47DB-9550-96B110381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Existen instrucciones de control de flujo que nos permiten ejecutar selectivamente ciertos bloques de código. La primera instrucción es el </a:t>
            </a:r>
            <a:r>
              <a:rPr lang="es-MX" dirty="0" err="1">
                <a:solidFill>
                  <a:srgbClr val="FF0000"/>
                </a:solidFill>
                <a:latin typeface="Consolas" panose="020B0609020204030204" pitchFamily="49" charset="0"/>
              </a:rPr>
              <a:t>if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Cuando la condición que está dentro de los paréntesis se cumple, entonces las instrucciones dentro del bloque </a:t>
            </a:r>
            <a:r>
              <a:rPr lang="es-MX" b="1" dirty="0">
                <a:solidFill>
                  <a:srgbClr val="EF3078"/>
                </a:solidFill>
                <a:latin typeface="Consolas" panose="020B0609020204030204" pitchFamily="49" charset="0"/>
              </a:rPr>
              <a:t>{ } </a:t>
            </a:r>
            <a:r>
              <a:rPr lang="en-US" dirty="0"/>
              <a:t>se </a:t>
            </a:r>
            <a:r>
              <a:rPr lang="en-US" dirty="0" err="1"/>
              <a:t>ejecutarán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64427-386D-43BC-B701-8432CAC91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95472"/>
            <a:ext cx="6220693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7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88D7-88C9-4DBA-B635-0E7439C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IF-ELSE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EA2FF-9E0D-43CA-8F94-3463B6F41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Podemos incluir un segundo bloque, el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ELSE</a:t>
            </a:r>
            <a:r>
              <a:rPr lang="es-MX" dirty="0"/>
              <a:t>, que se ejecuta cuando la condición NO se cumple.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Un bloque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ELSE</a:t>
            </a:r>
            <a:r>
              <a:rPr lang="es-MX" dirty="0"/>
              <a:t> siempre debe estar ligado a un bloque </a:t>
            </a:r>
            <a:r>
              <a:rPr lang="es-MX" dirty="0">
                <a:solidFill>
                  <a:srgbClr val="EF3078"/>
                </a:solidFill>
                <a:latin typeface="Consolas" panose="020B0609020204030204" pitchFamily="49" charset="0"/>
              </a:rPr>
              <a:t>IF</a:t>
            </a:r>
            <a:r>
              <a:rPr lang="es-MX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D6EC-7977-4E4D-9B08-1A7BC87F0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82555"/>
            <a:ext cx="11002911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7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8931-593A-4B14-A65D-840BF1B5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Expresiones </a:t>
            </a:r>
            <a:r>
              <a:rPr lang="es-MX" dirty="0" err="1"/>
              <a:t>boleanas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A1479-3ECF-4768-BF69-DB5D64404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990599"/>
            <a:ext cx="11582400" cy="838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Dentro de un IF, debemos poner una expresión </a:t>
            </a:r>
            <a:r>
              <a:rPr lang="es-MX" dirty="0" err="1"/>
              <a:t>boleana</a:t>
            </a:r>
            <a:r>
              <a:rPr lang="es-MX" dirty="0"/>
              <a:t>. Estas pueden ser expresiones </a:t>
            </a:r>
            <a:r>
              <a:rPr lang="es-MX" dirty="0" err="1"/>
              <a:t>boleanas</a:t>
            </a:r>
            <a:r>
              <a:rPr lang="es-MX" dirty="0"/>
              <a:t> simples: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0F1410-85C4-4F82-920B-AB507F83AF80}"/>
              </a:ext>
            </a:extLst>
          </p:cNvPr>
          <p:cNvSpPr/>
          <p:nvPr/>
        </p:nvSpPr>
        <p:spPr>
          <a:xfrm>
            <a:off x="304800" y="1905000"/>
            <a:ext cx="647700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minutes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60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      hour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letter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'c'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 </a:t>
            </a:r>
          </a:p>
          <a:p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"You selected option c"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DC9C11-9FBB-41EE-BBDF-F3352D3BDDDA}"/>
              </a:ext>
            </a:extLst>
          </p:cNvPr>
          <p:cNvSpPr/>
          <p:nvPr/>
        </p:nvSpPr>
        <p:spPr>
          <a:xfrm>
            <a:off x="321733" y="4690533"/>
            <a:ext cx="11734801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((hour  &gt;=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&amp;&amp; (hour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"The store is open!"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'o'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letter ==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'u'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   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"Letter is a vocal!"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56EAF0-56A6-4188-89F6-E25541F4B021}"/>
              </a:ext>
            </a:extLst>
          </p:cNvPr>
          <p:cNvSpPr txBox="1">
            <a:spLocks/>
          </p:cNvSpPr>
          <p:nvPr/>
        </p:nvSpPr>
        <p:spPr>
          <a:xfrm>
            <a:off x="228600" y="3936325"/>
            <a:ext cx="115824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72" panose="020B0503030000000003" pitchFamily="34" charset="0"/>
                <a:ea typeface="+mn-ea"/>
                <a:cs typeface="72" panose="020B050303000000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O expresiones </a:t>
            </a:r>
            <a:r>
              <a:rPr lang="es-MX" dirty="0" err="1"/>
              <a:t>boleanas</a:t>
            </a:r>
            <a:r>
              <a:rPr lang="es-MX" dirty="0"/>
              <a:t> complejas:</a:t>
            </a:r>
          </a:p>
        </p:txBody>
      </p:sp>
    </p:spTree>
    <p:extLst>
      <p:ext uri="{BB962C8B-B14F-4D97-AF65-F5344CB8AC3E}">
        <p14:creationId xmlns:p14="http://schemas.microsoft.com/office/powerpoint/2010/main" val="352553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D31791-283D-4CB5-9E1E-165A66A2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1450"/>
            <a:ext cx="116014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54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F9DB-0509-4BCC-99D7-42EA70F94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¿Qué es un </a:t>
            </a:r>
            <a:r>
              <a:rPr lang="es-MX" dirty="0" err="1"/>
              <a:t>String</a:t>
            </a:r>
            <a:r>
              <a:rPr lang="es-MX" dirty="0"/>
              <a:t>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EB45E-E2A9-4F4C-91F1-E274BD2C4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5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3AD069-703A-4DAF-90B3-1A31D1F1A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33" t="-6778" r="1832" b="11110"/>
          <a:stretch/>
        </p:blipFill>
        <p:spPr>
          <a:xfrm>
            <a:off x="262466" y="110066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65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2CD122-762A-4806-91A1-CB4358D29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71450"/>
            <a:ext cx="116014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61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F76E32-B82F-47B7-8D67-71BE3B66B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889"/>
          <a:stretch/>
        </p:blipFill>
        <p:spPr>
          <a:xfrm>
            <a:off x="-1" y="0"/>
            <a:ext cx="12212053" cy="21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ACC92D-F2B0-4280-B5F0-F09BD317F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11"/>
          <a:stretch/>
        </p:blipFill>
        <p:spPr>
          <a:xfrm>
            <a:off x="0" y="2133600"/>
            <a:ext cx="1221205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507AFE-11CC-46AB-B260-984CD8822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98"/>
          <a:stretch/>
        </p:blipFill>
        <p:spPr>
          <a:xfrm>
            <a:off x="0" y="2743201"/>
            <a:ext cx="12192000" cy="4114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6D2E8E-986B-4170-9B1B-37CA26019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91"/>
          <a:stretch/>
        </p:blipFill>
        <p:spPr>
          <a:xfrm>
            <a:off x="0" y="1"/>
            <a:ext cx="1219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6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6778E-EA45-491F-A330-6CCC144C7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64"/>
          <a:stretch/>
        </p:blipFill>
        <p:spPr>
          <a:xfrm>
            <a:off x="0" y="2514601"/>
            <a:ext cx="12192000" cy="4342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B7DBBA-B1A3-4011-8E7B-5754B8B71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25"/>
          <a:stretch/>
        </p:blipFill>
        <p:spPr>
          <a:xfrm>
            <a:off x="0" y="1"/>
            <a:ext cx="12192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1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89A6-DB70-4F26-A22E-C7938BD2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BDD25-3B52-41BE-8926-E7E58A94F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02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57CC5A-C094-4044-8D00-11B4EE518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9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26760F-4A3B-4E64-A3C8-AD8C81A0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45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3CD30E-C2BC-40A1-9BFB-CADD3C0C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26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D95EE-53FF-47D2-9215-490D1673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8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2C02-587B-40E7-867D-36A4A3BA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String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38688-C54F-4639-9935-272EF5C0A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1"/>
            <a:ext cx="11582400" cy="2133600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Un </a:t>
            </a:r>
            <a:r>
              <a:rPr lang="es-MX" dirty="0" err="1">
                <a:latin typeface="Consolas" panose="020B0609020204030204" pitchFamily="49" charset="0"/>
              </a:rPr>
              <a:t>String</a:t>
            </a:r>
            <a:r>
              <a:rPr lang="es-MX" dirty="0"/>
              <a:t> es un conjunto de caracteres. No es una variable primitiva, pues está compuesta de por lo menos dos caracteres.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Veamos el siguiente ejemplo: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4DA459-3B83-4C19-AF37-BCD56FFA08CB}"/>
              </a:ext>
            </a:extLst>
          </p:cNvPr>
          <p:cNvSpPr/>
          <p:nvPr/>
        </p:nvSpPr>
        <p:spPr>
          <a:xfrm>
            <a:off x="457200" y="3886200"/>
            <a:ext cx="6400800" cy="15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"Super Mario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6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4E5A87-E8B1-4E84-B903-B7C4DCB4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4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7CF03A-E1BF-42ED-A418-4C6C0FEC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63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80A206-F4D3-490B-BACE-D86652E7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"/>
            <a:ext cx="12192000" cy="6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46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2F2323-15D6-4C64-AB05-999D7C74F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09"/>
          <a:stretch/>
        </p:blipFill>
        <p:spPr>
          <a:xfrm>
            <a:off x="0" y="2819401"/>
            <a:ext cx="12192000" cy="4037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DC3DF5-85FB-4340-A338-29E3CAAF2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80"/>
          <a:stretch/>
        </p:blipFill>
        <p:spPr>
          <a:xfrm>
            <a:off x="0" y="1"/>
            <a:ext cx="12192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0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37C7-0993-427E-837C-F1EE763E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34023-6AFB-41C0-9923-89EE93C0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0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up, table, food&#10;&#10;Description automatically generated">
            <a:extLst>
              <a:ext uri="{FF2B5EF4-FFF2-40B4-BE49-F238E27FC236}">
                <a16:creationId xmlns:a16="http://schemas.microsoft.com/office/drawing/2014/main" id="{38E16173-9EEE-4141-B10A-EA060044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700" l="10000" r="90000">
                        <a14:foregroundMark x1="38111" y1="91100" x2="52444" y2="91700"/>
                        <a14:foregroundMark x1="21667" y1="63600" x2="22111" y2="6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10" y="1219200"/>
            <a:ext cx="1813084" cy="2014538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970BB7F-B3C1-47F8-A7D6-298134F0E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872" l="2619" r="98214">
                        <a14:foregroundMark x1="7857" y1="44354" x2="5357" y2="58440"/>
                        <a14:foregroundMark x1="5357" y1="58440" x2="9167" y2="64843"/>
                        <a14:foregroundMark x1="9167" y1="64843" x2="7143" y2="57858"/>
                        <a14:foregroundMark x1="7143" y1="57858" x2="9286" y2="52503"/>
                        <a14:foregroundMark x1="2976" y1="57043" x2="3333" y2="57742"/>
                        <a14:foregroundMark x1="93452" y1="34109" x2="89762" y2="48312"/>
                        <a14:foregroundMark x1="89762" y1="48312" x2="93095" y2="40978"/>
                        <a14:foregroundMark x1="93095" y1="40978" x2="93717" y2="30559"/>
                        <a14:foregroundMark x1="94076" y1="30404" x2="94286" y2="35274"/>
                        <a14:foregroundMark x1="94286" y1="35274" x2="90595" y2="41327"/>
                        <a14:foregroundMark x1="90595" y1="41327" x2="91190" y2="40279"/>
                        <a14:foregroundMark x1="95357" y1="31898" x2="97927" y2="35704"/>
                        <a14:foregroundMark x1="98630" y1="38908" x2="93452" y2="43772"/>
                        <a14:foregroundMark x1="93452" y1="43772" x2="91548" y2="44587"/>
                        <a14:foregroundMark x1="96784" y1="36259" x2="96310" y2="35390"/>
                        <a14:backgroundMark x1="94286" y1="26310" x2="94167" y2="27241"/>
                        <a14:backgroundMark x1="98333" y1="35506" x2="99881" y2="38300"/>
                        <a14:backgroundMark x1="93571" y1="25844" x2="95476" y2="29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72" y="1537795"/>
            <a:ext cx="1543922" cy="157884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61983CD-7861-454F-8849-76C393B9E002}"/>
              </a:ext>
            </a:extLst>
          </p:cNvPr>
          <p:cNvGrpSpPr/>
          <p:nvPr/>
        </p:nvGrpSpPr>
        <p:grpSpPr>
          <a:xfrm>
            <a:off x="266094" y="1210733"/>
            <a:ext cx="1842700" cy="2319882"/>
            <a:chOff x="266094" y="1210733"/>
            <a:chExt cx="1842700" cy="2319882"/>
          </a:xfrm>
        </p:grpSpPr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CB763F66-85A2-4D70-9E80-1D1C944C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094" y="1210733"/>
              <a:ext cx="948287" cy="711215"/>
            </a:xfrm>
            <a:prstGeom prst="rect">
              <a:avLst/>
            </a:prstGeom>
          </p:spPr>
        </p:pic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5798DAE6-672D-4DAF-B809-95BA4F3C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9" b="89872" l="2619" r="98214">
                          <a14:foregroundMark x1="7857" y1="44354" x2="5357" y2="58440"/>
                          <a14:foregroundMark x1="5357" y1="58440" x2="9167" y2="64843"/>
                          <a14:foregroundMark x1="9167" y1="64843" x2="7143" y2="57858"/>
                          <a14:foregroundMark x1="7143" y1="57858" x2="9286" y2="52503"/>
                          <a14:foregroundMark x1="2976" y1="57043" x2="3333" y2="57742"/>
                          <a14:foregroundMark x1="93452" y1="34109" x2="89762" y2="48312"/>
                          <a14:foregroundMark x1="89762" y1="48312" x2="93095" y2="40978"/>
                          <a14:foregroundMark x1="93095" y1="40978" x2="93717" y2="30559"/>
                          <a14:foregroundMark x1="94076" y1="30404" x2="94286" y2="35274"/>
                          <a14:foregroundMark x1="94286" y1="35274" x2="90595" y2="41327"/>
                          <a14:foregroundMark x1="90595" y1="41327" x2="91190" y2="40279"/>
                          <a14:foregroundMark x1="95357" y1="31898" x2="97927" y2="35704"/>
                          <a14:foregroundMark x1="98630" y1="38908" x2="93452" y2="43772"/>
                          <a14:foregroundMark x1="93452" y1="43772" x2="91548" y2="44587"/>
                          <a14:foregroundMark x1="96784" y1="36259" x2="96310" y2="35390"/>
                          <a14:backgroundMark x1="94286" y1="26310" x2="94167" y2="27241"/>
                          <a14:backgroundMark x1="98333" y1="35506" x2="99881" y2="38300"/>
                          <a14:backgroundMark x1="93571" y1="25844" x2="95476" y2="298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450" y="1544669"/>
              <a:ext cx="1440630" cy="1473215"/>
            </a:xfrm>
            <a:prstGeom prst="rect">
              <a:avLst/>
            </a:prstGeom>
          </p:spPr>
        </p:pic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D5502DD1-24D1-471E-BAF2-11826578B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9" b="89872" l="2619" r="98214">
                          <a14:foregroundMark x1="7857" y1="44354" x2="5357" y2="58440"/>
                          <a14:foregroundMark x1="5357" y1="58440" x2="9167" y2="64843"/>
                          <a14:foregroundMark x1="9167" y1="64843" x2="7143" y2="57858"/>
                          <a14:foregroundMark x1="7143" y1="57858" x2="9286" y2="52503"/>
                          <a14:foregroundMark x1="2976" y1="57043" x2="3333" y2="57742"/>
                          <a14:foregroundMark x1="93452" y1="34109" x2="89762" y2="48312"/>
                          <a14:foregroundMark x1="89762" y1="48312" x2="93095" y2="40978"/>
                          <a14:foregroundMark x1="93095" y1="40978" x2="93717" y2="30559"/>
                          <a14:foregroundMark x1="94076" y1="30404" x2="94286" y2="35274"/>
                          <a14:foregroundMark x1="94286" y1="35274" x2="90595" y2="41327"/>
                          <a14:foregroundMark x1="90595" y1="41327" x2="91190" y2="40279"/>
                          <a14:foregroundMark x1="95357" y1="31898" x2="97927" y2="35704"/>
                          <a14:foregroundMark x1="98630" y1="38908" x2="93452" y2="43772"/>
                          <a14:foregroundMark x1="93452" y1="43772" x2="91548" y2="44587"/>
                          <a14:foregroundMark x1="96784" y1="36259" x2="96310" y2="35390"/>
                          <a14:backgroundMark x1="94286" y1="26310" x2="94167" y2="27241"/>
                          <a14:backgroundMark x1="98333" y1="35506" x2="99881" y2="38300"/>
                          <a14:backgroundMark x1="93571" y1="25844" x2="95476" y2="298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164" y="2057400"/>
              <a:ext cx="1440630" cy="1473215"/>
            </a:xfrm>
            <a:prstGeom prst="rect">
              <a:avLst/>
            </a:prstGeom>
          </p:spPr>
        </p:pic>
      </p:grpSp>
      <p:pic>
        <p:nvPicPr>
          <p:cNvPr id="17" name="Picture 16" descr="A picture containing cup, table, coffee, sitting&#10;&#10;Description automatically generated">
            <a:extLst>
              <a:ext uri="{FF2B5EF4-FFF2-40B4-BE49-F238E27FC236}">
                <a16:creationId xmlns:a16="http://schemas.microsoft.com/office/drawing/2014/main" id="{C7B49107-93B7-4C0D-B270-47C63FB3AE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4"/>
          <a:stretch/>
        </p:blipFill>
        <p:spPr>
          <a:xfrm>
            <a:off x="8157102" y="1322602"/>
            <a:ext cx="1159291" cy="200923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CEDD58-C1AC-4FA3-B0FF-47FC01B72A71}"/>
              </a:ext>
            </a:extLst>
          </p:cNvPr>
          <p:cNvCxnSpPr/>
          <p:nvPr/>
        </p:nvCxnSpPr>
        <p:spPr>
          <a:xfrm>
            <a:off x="24384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460F10-D2D6-433B-90D3-C81E7E53AA90}"/>
              </a:ext>
            </a:extLst>
          </p:cNvPr>
          <p:cNvCxnSpPr/>
          <p:nvPr/>
        </p:nvCxnSpPr>
        <p:spPr>
          <a:xfrm>
            <a:off x="48768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174D8C1-DD10-42DB-A752-AF39F66A671C}"/>
              </a:ext>
            </a:extLst>
          </p:cNvPr>
          <p:cNvCxnSpPr/>
          <p:nvPr/>
        </p:nvCxnSpPr>
        <p:spPr>
          <a:xfrm>
            <a:off x="73152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AA453C-B613-4DF8-8AD8-3D6A5C61EB74}"/>
              </a:ext>
            </a:extLst>
          </p:cNvPr>
          <p:cNvCxnSpPr/>
          <p:nvPr/>
        </p:nvCxnSpPr>
        <p:spPr>
          <a:xfrm>
            <a:off x="97536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6C4809-ADEF-46F1-9761-F5601281389B}"/>
              </a:ext>
            </a:extLst>
          </p:cNvPr>
          <p:cNvCxnSpPr/>
          <p:nvPr/>
        </p:nvCxnSpPr>
        <p:spPr>
          <a:xfrm>
            <a:off x="12192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4BA579-70EC-4514-B6A5-040E27C294A6}"/>
              </a:ext>
            </a:extLst>
          </p:cNvPr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8A7576D-FEE1-485D-B01C-8045687F8CA3}"/>
              </a:ext>
            </a:extLst>
          </p:cNvPr>
          <p:cNvCxnSpPr>
            <a:cxnSpLocks/>
          </p:cNvCxnSpPr>
          <p:nvPr/>
        </p:nvCxnSpPr>
        <p:spPr>
          <a:xfrm flipH="1">
            <a:off x="0" y="685800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09609D4-96AC-40AB-A46E-B6D091504451}"/>
              </a:ext>
            </a:extLst>
          </p:cNvPr>
          <p:cNvSpPr/>
          <p:nvPr/>
        </p:nvSpPr>
        <p:spPr>
          <a:xfrm>
            <a:off x="0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Lunes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1F3269-A279-45B7-A6B2-77D46984A190}"/>
              </a:ext>
            </a:extLst>
          </p:cNvPr>
          <p:cNvSpPr/>
          <p:nvPr/>
        </p:nvSpPr>
        <p:spPr>
          <a:xfrm>
            <a:off x="2438399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Martes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3B2AEC-44D8-4D15-9F09-862335E176BB}"/>
              </a:ext>
            </a:extLst>
          </p:cNvPr>
          <p:cNvSpPr/>
          <p:nvPr/>
        </p:nvSpPr>
        <p:spPr>
          <a:xfrm>
            <a:off x="4876798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Miércoles y Jueves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2E4A8A-64B9-489E-9272-4393861EC34E}"/>
              </a:ext>
            </a:extLst>
          </p:cNvPr>
          <p:cNvSpPr/>
          <p:nvPr/>
        </p:nvSpPr>
        <p:spPr>
          <a:xfrm>
            <a:off x="7315197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Viernes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06C45C-1439-4A63-8D87-084E7BE973D5}"/>
              </a:ext>
            </a:extLst>
          </p:cNvPr>
          <p:cNvSpPr/>
          <p:nvPr/>
        </p:nvSpPr>
        <p:spPr>
          <a:xfrm>
            <a:off x="9753596" y="0"/>
            <a:ext cx="2438385" cy="1075273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chemeClr val="tx1"/>
                </a:solidFill>
              </a:rPr>
              <a:t>Sábado y Domingo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D64C3A-B9DA-467B-B745-40C31DE64D4E}"/>
              </a:ext>
            </a:extLst>
          </p:cNvPr>
          <p:cNvSpPr txBox="1"/>
          <p:nvPr/>
        </p:nvSpPr>
        <p:spPr>
          <a:xfrm>
            <a:off x="2840589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$49.00</a:t>
            </a:r>
            <a:endParaRPr lang="en-US" sz="3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6BD9AF-E0A8-4A0C-AE20-2E5A0D8EDE10}"/>
              </a:ext>
            </a:extLst>
          </p:cNvPr>
          <p:cNvSpPr txBox="1"/>
          <p:nvPr/>
        </p:nvSpPr>
        <p:spPr>
          <a:xfrm>
            <a:off x="5297313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$35.00</a:t>
            </a:r>
            <a:endParaRPr lang="en-US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0D7DFC-4565-41C5-8D2B-F951AD00C94A}"/>
              </a:ext>
            </a:extLst>
          </p:cNvPr>
          <p:cNvSpPr txBox="1"/>
          <p:nvPr/>
        </p:nvSpPr>
        <p:spPr>
          <a:xfrm>
            <a:off x="7754037" y="3741362"/>
            <a:ext cx="160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$30.00</a:t>
            </a:r>
            <a:endParaRPr lang="en-US" sz="3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119587-D8F8-4151-BEE2-70693184CE0E}"/>
              </a:ext>
            </a:extLst>
          </p:cNvPr>
          <p:cNvSpPr txBox="1"/>
          <p:nvPr/>
        </p:nvSpPr>
        <p:spPr>
          <a:xfrm>
            <a:off x="9753616" y="3465493"/>
            <a:ext cx="2438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No hay promociones!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9283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0141-EEC9-49CB-A5E7-F7DBEF30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33528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</a:t>
            </a:r>
            <a:r>
              <a:rPr lang="es-MX" dirty="0" err="1"/>
              <a:t>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7FC1D-EB2A-414C-A284-30D7995F8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63598"/>
            <a:ext cx="10058400" cy="576580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 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tickets!"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"No promos!"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5378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0141-EEC9-49CB-A5E7-F7DBEF30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33528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</a:t>
            </a:r>
            <a:r>
              <a:rPr lang="es-MX" dirty="0" err="1"/>
              <a:t>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7FC1D-EB2A-414C-A284-30D7995F8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838199"/>
            <a:ext cx="6400800" cy="4318002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 Scanner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tickets!"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en-US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"No promos!"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CFAD7-4952-4C28-B28D-29BD57997AEA}"/>
              </a:ext>
            </a:extLst>
          </p:cNvPr>
          <p:cNvSpPr txBox="1"/>
          <p:nvPr/>
        </p:nvSpPr>
        <p:spPr>
          <a:xfrm>
            <a:off x="7010400" y="495299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Problemas: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El programa no detecta escenarios en donde los días están mal escritos.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Debemos agregar una condición por cada caso que debamos considerar.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Largo y difícil de leer.</a:t>
            </a:r>
          </a:p>
        </p:txBody>
      </p:sp>
    </p:spTree>
    <p:extLst>
      <p:ext uri="{BB962C8B-B14F-4D97-AF65-F5344CB8AC3E}">
        <p14:creationId xmlns:p14="http://schemas.microsoft.com/office/powerpoint/2010/main" val="515268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31E0E4-890D-47E8-B9A2-75E95DEEE481}"/>
              </a:ext>
            </a:extLst>
          </p:cNvPr>
          <p:cNvSpPr/>
          <p:nvPr/>
        </p:nvSpPr>
        <p:spPr>
          <a:xfrm>
            <a:off x="609600" y="838199"/>
            <a:ext cx="10058400" cy="57554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3E5AA9-74FC-4A47-9673-D894005E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49784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IF-ELSE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2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31E0E4-890D-47E8-B9A2-75E95DEEE481}"/>
              </a:ext>
            </a:extLst>
          </p:cNvPr>
          <p:cNvSpPr/>
          <p:nvPr/>
        </p:nvSpPr>
        <p:spPr>
          <a:xfrm>
            <a:off x="304800" y="838199"/>
            <a:ext cx="6400800" cy="36317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Scanner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 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 ||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equals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b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3E5AA9-74FC-4A47-9673-D894005E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4978400" cy="685799"/>
          </a:xfrm>
        </p:spPr>
        <p:txBody>
          <a:bodyPr>
            <a:normAutofit fontScale="90000"/>
          </a:bodyPr>
          <a:lstStyle/>
          <a:p>
            <a:r>
              <a:rPr lang="es-MX" dirty="0"/>
              <a:t>Usando IF-ELSE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6BE04-A8D4-47D7-9362-E8716FA1674A}"/>
              </a:ext>
            </a:extLst>
          </p:cNvPr>
          <p:cNvSpPr txBox="1"/>
          <p:nvPr/>
        </p:nvSpPr>
        <p:spPr>
          <a:xfrm>
            <a:off x="7010400" y="495299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Problemas: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Debemos agregar una condición por cada caso que debamos considerar.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Largo y difícil de leer.</a:t>
            </a:r>
          </a:p>
        </p:txBody>
      </p:sp>
    </p:spTree>
    <p:extLst>
      <p:ext uri="{BB962C8B-B14F-4D97-AF65-F5344CB8AC3E}">
        <p14:creationId xmlns:p14="http://schemas.microsoft.com/office/powerpoint/2010/main" val="1733871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4DA459-3B83-4C19-AF37-BCD56FFA08CB}"/>
              </a:ext>
            </a:extLst>
          </p:cNvPr>
          <p:cNvSpPr/>
          <p:nvPr/>
        </p:nvSpPr>
        <p:spPr>
          <a:xfrm>
            <a:off x="533400" y="152400"/>
            <a:ext cx="6400800" cy="1524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game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"Super Mario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974329-4969-44E2-B907-D79B16FA69B6}"/>
              </a:ext>
            </a:extLst>
          </p:cNvPr>
          <p:cNvSpPr/>
          <p:nvPr/>
        </p:nvSpPr>
        <p:spPr>
          <a:xfrm>
            <a:off x="1740603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S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33C7EC-D56D-429D-8F5C-889C07718083}"/>
              </a:ext>
            </a:extLst>
          </p:cNvPr>
          <p:cNvSpPr/>
          <p:nvPr/>
        </p:nvSpPr>
        <p:spPr>
          <a:xfrm>
            <a:off x="230837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u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CE5D3-3F12-4269-AB2C-4E2EBF61FDE7}"/>
              </a:ext>
            </a:extLst>
          </p:cNvPr>
          <p:cNvSpPr/>
          <p:nvPr/>
        </p:nvSpPr>
        <p:spPr>
          <a:xfrm>
            <a:off x="287906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p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60F930-7A7C-43CC-BFBE-1556B3CFC150}"/>
              </a:ext>
            </a:extLst>
          </p:cNvPr>
          <p:cNvSpPr/>
          <p:nvPr/>
        </p:nvSpPr>
        <p:spPr>
          <a:xfrm>
            <a:off x="3446835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e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68318-F1A3-424E-BEB8-5639D563946E}"/>
              </a:ext>
            </a:extLst>
          </p:cNvPr>
          <p:cNvSpPr/>
          <p:nvPr/>
        </p:nvSpPr>
        <p:spPr>
          <a:xfrm>
            <a:off x="4014606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11E6F-C574-4008-8692-164C6811686E}"/>
              </a:ext>
            </a:extLst>
          </p:cNvPr>
          <p:cNvSpPr/>
          <p:nvPr/>
        </p:nvSpPr>
        <p:spPr>
          <a:xfrm>
            <a:off x="4582377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8A918-9E62-470C-BB2B-E66A0BD46A86}"/>
              </a:ext>
            </a:extLst>
          </p:cNvPr>
          <p:cNvSpPr/>
          <p:nvPr/>
        </p:nvSpPr>
        <p:spPr>
          <a:xfrm>
            <a:off x="5150148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M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32DB82-DEE5-48F9-9163-A61FA6D21559}"/>
              </a:ext>
            </a:extLst>
          </p:cNvPr>
          <p:cNvSpPr/>
          <p:nvPr/>
        </p:nvSpPr>
        <p:spPr>
          <a:xfrm>
            <a:off x="5717919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a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468B5-71A8-4D02-82D0-CDD26265CB5E}"/>
              </a:ext>
            </a:extLst>
          </p:cNvPr>
          <p:cNvSpPr/>
          <p:nvPr/>
        </p:nvSpPr>
        <p:spPr>
          <a:xfrm>
            <a:off x="6285690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6C8BE5-78B9-4D37-BBC0-83B597CD8336}"/>
              </a:ext>
            </a:extLst>
          </p:cNvPr>
          <p:cNvSpPr/>
          <p:nvPr/>
        </p:nvSpPr>
        <p:spPr>
          <a:xfrm>
            <a:off x="6853461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i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6A1091-1DCA-45F9-AB4C-C1DC69FA6314}"/>
              </a:ext>
            </a:extLst>
          </p:cNvPr>
          <p:cNvSpPr/>
          <p:nvPr/>
        </p:nvSpPr>
        <p:spPr>
          <a:xfrm>
            <a:off x="7421232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o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B633CD-E3A6-48F2-81E7-D04E61BF0E28}"/>
              </a:ext>
            </a:extLst>
          </p:cNvPr>
          <p:cNvSpPr/>
          <p:nvPr/>
        </p:nvSpPr>
        <p:spPr>
          <a:xfrm>
            <a:off x="7989003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B00B3-D45F-42E5-BA26-B0E226B85E2A}"/>
              </a:ext>
            </a:extLst>
          </p:cNvPr>
          <p:cNvSpPr/>
          <p:nvPr/>
        </p:nvSpPr>
        <p:spPr>
          <a:xfrm>
            <a:off x="8556774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W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39009F-59B1-45EF-B9F8-4A8108D4DEBF}"/>
              </a:ext>
            </a:extLst>
          </p:cNvPr>
          <p:cNvSpPr/>
          <p:nvPr/>
        </p:nvSpPr>
        <p:spPr>
          <a:xfrm>
            <a:off x="9124545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o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B69D5D-9D27-4324-88EF-1C9D09DE860D}"/>
              </a:ext>
            </a:extLst>
          </p:cNvPr>
          <p:cNvSpPr/>
          <p:nvPr/>
        </p:nvSpPr>
        <p:spPr>
          <a:xfrm>
            <a:off x="9692316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r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CF613F-13AB-4001-B351-8CF01001FD28}"/>
              </a:ext>
            </a:extLst>
          </p:cNvPr>
          <p:cNvSpPr/>
          <p:nvPr/>
        </p:nvSpPr>
        <p:spPr>
          <a:xfrm>
            <a:off x="10260087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l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FA7691-7149-48B3-BAD1-44A3880792D7}"/>
              </a:ext>
            </a:extLst>
          </p:cNvPr>
          <p:cNvSpPr/>
          <p:nvPr/>
        </p:nvSpPr>
        <p:spPr>
          <a:xfrm>
            <a:off x="10827858" y="2177523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d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922674-BD8E-48E9-9D10-89AFFC20F955}"/>
              </a:ext>
            </a:extLst>
          </p:cNvPr>
          <p:cNvSpPr/>
          <p:nvPr/>
        </p:nvSpPr>
        <p:spPr>
          <a:xfrm>
            <a:off x="11395629" y="2174811"/>
            <a:ext cx="567771" cy="624548"/>
          </a:xfrm>
          <a:prstGeom prst="rect">
            <a:avLst/>
          </a:pr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\0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90843B-F390-436D-ADE0-BEE83AEE143A}"/>
              </a:ext>
            </a:extLst>
          </p:cNvPr>
          <p:cNvSpPr/>
          <p:nvPr/>
        </p:nvSpPr>
        <p:spPr>
          <a:xfrm>
            <a:off x="381000" y="2175142"/>
            <a:ext cx="1143000" cy="624548"/>
          </a:xfrm>
          <a:prstGeom prst="rect">
            <a:avLst/>
          </a:pr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EF3078"/>
                </a:solidFill>
                <a:latin typeface="72" panose="020B0503030000000003" pitchFamily="34" charset="0"/>
                <a:cs typeface="72" panose="020B0503030000000003" pitchFamily="34" charset="0"/>
              </a:rPr>
              <a:t>DATA</a:t>
            </a:r>
            <a:endParaRPr lang="en-US" sz="2400" b="1" dirty="0">
              <a:solidFill>
                <a:srgbClr val="EF307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8B7429-D982-4A40-BCD9-07ED2BC1A85E}"/>
              </a:ext>
            </a:extLst>
          </p:cNvPr>
          <p:cNvSpPr/>
          <p:nvPr/>
        </p:nvSpPr>
        <p:spPr>
          <a:xfrm>
            <a:off x="381000" y="3168453"/>
            <a:ext cx="1143000" cy="624548"/>
          </a:xfrm>
          <a:prstGeom prst="rect">
            <a:avLst/>
          </a:pr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EF3078"/>
                </a:solidFill>
                <a:latin typeface="72" panose="020B0503030000000003" pitchFamily="34" charset="0"/>
                <a:cs typeface="72" panose="020B0503030000000003" pitchFamily="34" charset="0"/>
              </a:rPr>
              <a:t>INDEX</a:t>
            </a:r>
            <a:endParaRPr lang="en-US" sz="2400" b="1" dirty="0">
              <a:solidFill>
                <a:srgbClr val="EF3078"/>
              </a:solidFill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199833-DCE1-4651-924D-F1FADEFA83DF}"/>
              </a:ext>
            </a:extLst>
          </p:cNvPr>
          <p:cNvSpPr/>
          <p:nvPr/>
        </p:nvSpPr>
        <p:spPr>
          <a:xfrm>
            <a:off x="1740603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0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779322-34A0-44BF-8B1D-72E843D117EC}"/>
              </a:ext>
            </a:extLst>
          </p:cNvPr>
          <p:cNvSpPr/>
          <p:nvPr/>
        </p:nvSpPr>
        <p:spPr>
          <a:xfrm>
            <a:off x="2308374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45C70E-3761-4770-84DE-87CE707010C2}"/>
              </a:ext>
            </a:extLst>
          </p:cNvPr>
          <p:cNvSpPr/>
          <p:nvPr/>
        </p:nvSpPr>
        <p:spPr>
          <a:xfrm>
            <a:off x="2879064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2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9BBDAA-566D-48AF-8209-96B0B2EAF66A}"/>
              </a:ext>
            </a:extLst>
          </p:cNvPr>
          <p:cNvSpPr/>
          <p:nvPr/>
        </p:nvSpPr>
        <p:spPr>
          <a:xfrm>
            <a:off x="3446835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E54F8F-428A-4DE4-B225-BBBA30EC0385}"/>
              </a:ext>
            </a:extLst>
          </p:cNvPr>
          <p:cNvSpPr/>
          <p:nvPr/>
        </p:nvSpPr>
        <p:spPr>
          <a:xfrm>
            <a:off x="4014606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4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260B94-4D79-458A-A719-457BF7C4A57D}"/>
              </a:ext>
            </a:extLst>
          </p:cNvPr>
          <p:cNvSpPr/>
          <p:nvPr/>
        </p:nvSpPr>
        <p:spPr>
          <a:xfrm>
            <a:off x="4582377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5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9C68A3-7A4A-4849-BF29-350F755C7FC9}"/>
              </a:ext>
            </a:extLst>
          </p:cNvPr>
          <p:cNvSpPr/>
          <p:nvPr/>
        </p:nvSpPr>
        <p:spPr>
          <a:xfrm>
            <a:off x="5150148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6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A76FAD-B618-4C1A-89A1-55A86C5B634F}"/>
              </a:ext>
            </a:extLst>
          </p:cNvPr>
          <p:cNvSpPr/>
          <p:nvPr/>
        </p:nvSpPr>
        <p:spPr>
          <a:xfrm>
            <a:off x="5717919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7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EA0B13-4FAD-4C3C-B2E5-509507E5E220}"/>
              </a:ext>
            </a:extLst>
          </p:cNvPr>
          <p:cNvSpPr/>
          <p:nvPr/>
        </p:nvSpPr>
        <p:spPr>
          <a:xfrm>
            <a:off x="6285690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8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5349B9-C948-47AA-94D0-4F8D1AE2C845}"/>
              </a:ext>
            </a:extLst>
          </p:cNvPr>
          <p:cNvSpPr/>
          <p:nvPr/>
        </p:nvSpPr>
        <p:spPr>
          <a:xfrm>
            <a:off x="6853461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9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E7DF69-C10B-4DD0-857E-E0B6A6301F95}"/>
              </a:ext>
            </a:extLst>
          </p:cNvPr>
          <p:cNvSpPr/>
          <p:nvPr/>
        </p:nvSpPr>
        <p:spPr>
          <a:xfrm>
            <a:off x="7421232" y="3185452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10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77615-D7D2-47E7-95A8-51DD4F05D49C}"/>
              </a:ext>
            </a:extLst>
          </p:cNvPr>
          <p:cNvSpPr/>
          <p:nvPr/>
        </p:nvSpPr>
        <p:spPr>
          <a:xfrm>
            <a:off x="7998528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11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4B6530-B518-401C-A936-A89E645EE4C1}"/>
              </a:ext>
            </a:extLst>
          </p:cNvPr>
          <p:cNvSpPr/>
          <p:nvPr/>
        </p:nvSpPr>
        <p:spPr>
          <a:xfrm>
            <a:off x="8556774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12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F85504-3E17-4ED5-ACD3-2D3C916205C1}"/>
              </a:ext>
            </a:extLst>
          </p:cNvPr>
          <p:cNvSpPr/>
          <p:nvPr/>
        </p:nvSpPr>
        <p:spPr>
          <a:xfrm>
            <a:off x="9124545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13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72C855E-3937-4C58-A699-61797D8809B4}"/>
              </a:ext>
            </a:extLst>
          </p:cNvPr>
          <p:cNvSpPr/>
          <p:nvPr/>
        </p:nvSpPr>
        <p:spPr>
          <a:xfrm>
            <a:off x="9692316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14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6EAFB6-9F25-49FF-98BB-4BF32F3C7382}"/>
              </a:ext>
            </a:extLst>
          </p:cNvPr>
          <p:cNvSpPr/>
          <p:nvPr/>
        </p:nvSpPr>
        <p:spPr>
          <a:xfrm>
            <a:off x="10260087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15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08D355-944D-47CF-93B0-E969F8D0FB82}"/>
              </a:ext>
            </a:extLst>
          </p:cNvPr>
          <p:cNvSpPr/>
          <p:nvPr/>
        </p:nvSpPr>
        <p:spPr>
          <a:xfrm>
            <a:off x="10827858" y="3180359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16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58E5A64-0E29-4380-9BE7-AA3F8E7EB2C3}"/>
              </a:ext>
            </a:extLst>
          </p:cNvPr>
          <p:cNvSpPr/>
          <p:nvPr/>
        </p:nvSpPr>
        <p:spPr>
          <a:xfrm>
            <a:off x="11395629" y="3183071"/>
            <a:ext cx="567771" cy="624548"/>
          </a:xfrm>
          <a:prstGeom prst="rect">
            <a:avLst/>
          </a:prstGeom>
          <a:solidFill>
            <a:srgbClr val="1C7CBB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17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72" panose="020B05030300000000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8A74A8-E34A-4236-A04B-F0908B4A7C0E}"/>
              </a:ext>
            </a:extLst>
          </p:cNvPr>
          <p:cNvSpPr txBox="1"/>
          <p:nvPr/>
        </p:nvSpPr>
        <p:spPr>
          <a:xfrm>
            <a:off x="990600" y="4343400"/>
            <a:ext cx="11049000" cy="214526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Importante dos cosas: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El conteo de los índices comienza en 0. El </a:t>
            </a:r>
            <a:r>
              <a:rPr lang="es-MX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s-MX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‘S’ 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es el </a:t>
            </a:r>
            <a:r>
              <a:rPr lang="es-MX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s-MX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en el índice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Para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indicar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que el String termina, Java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almacena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el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caracter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72" panose="020B0503030000000003" pitchFamily="34" charset="0"/>
              </a:rPr>
              <a:t>NULL (\0)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 al final de la </a:t>
            </a:r>
            <a:r>
              <a:rPr lang="en-US" sz="2400" dirty="0" err="1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cadena</a:t>
            </a:r>
            <a:r>
              <a:rPr lang="en-US" sz="24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  <p:pic>
        <p:nvPicPr>
          <p:cNvPr id="54" name="Graphic 53" descr="Warning">
            <a:extLst>
              <a:ext uri="{FF2B5EF4-FFF2-40B4-BE49-F238E27FC236}">
                <a16:creationId xmlns:a16="http://schemas.microsoft.com/office/drawing/2014/main" id="{2E94E3FB-1685-4684-AD89-94F64242B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" y="4876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1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000"/>
                            </p:stCondLst>
                            <p:childTnLst>
                              <p:par>
                                <p:cTn id="1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500"/>
                            </p:stCondLst>
                            <p:childTnLst>
                              <p:par>
                                <p:cTn id="1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8000"/>
                            </p:stCondLst>
                            <p:childTnLst>
                              <p:par>
                                <p:cTn id="1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500"/>
                            </p:stCondLst>
                            <p:childTnLst>
                              <p:par>
                                <p:cTn id="1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9000"/>
                            </p:stCondLst>
                            <p:childTnLst>
                              <p:par>
                                <p:cTn id="16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7196-48A3-4DAD-875A-7B032DBC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Switch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16A18-D8C7-439F-8363-3B31D3A8E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Un </a:t>
            </a:r>
            <a:r>
              <a:rPr lang="es-MX" dirty="0" err="1"/>
              <a:t>switch</a:t>
            </a:r>
            <a:r>
              <a:rPr lang="es-MX" dirty="0"/>
              <a:t> es una instrucción condicional que nos permite determinar múltiples caminos a partir de una expresión integral.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Podemos utilizar una variable numérica o texto para generar los distintos caminos.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El </a:t>
            </a:r>
            <a:r>
              <a:rPr lang="es-MX" dirty="0" err="1"/>
              <a:t>switch</a:t>
            </a:r>
            <a:r>
              <a:rPr lang="es-MX" dirty="0"/>
              <a:t> está compuesto por tres elementos:</a:t>
            </a:r>
          </a:p>
          <a:p>
            <a:pPr marL="514350" indent="-514350">
              <a:buAutoNum type="arabicPeriod"/>
            </a:pPr>
            <a:r>
              <a:rPr lang="es-MX" dirty="0" err="1"/>
              <a:t>Switch</a:t>
            </a:r>
            <a:endParaRPr lang="es-MX" dirty="0"/>
          </a:p>
          <a:p>
            <a:pPr marL="514350" indent="-514350">
              <a:buAutoNum type="arabicPeriod"/>
            </a:pPr>
            <a:r>
              <a:rPr lang="es-MX" dirty="0"/>
              <a:t>Case</a:t>
            </a:r>
          </a:p>
          <a:p>
            <a:pPr marL="514350" indent="-514350">
              <a:buAutoNum type="arabicPeriod"/>
            </a:pPr>
            <a:r>
              <a:rPr lang="es-MX" dirty="0"/>
              <a:t>Default (opcional)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77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85800" y="1066800"/>
            <a:ext cx="6172200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80721D-6B17-4248-978D-FEA301ABF78D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2743200" y="2052073"/>
            <a:ext cx="5181600" cy="233927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7A0263-2445-424F-B7FE-6EC25B7C206C}"/>
              </a:ext>
            </a:extLst>
          </p:cNvPr>
          <p:cNvSpPr txBox="1"/>
          <p:nvPr/>
        </p:nvSpPr>
        <p:spPr>
          <a:xfrm>
            <a:off x="7924800" y="1590408"/>
            <a:ext cx="4038600" cy="923330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Especificamos cada camino utilizando la sintaxis:</a:t>
            </a: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caso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&gt;: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DC08E1-BF72-4614-ABF7-7134891F407E}"/>
              </a:ext>
            </a:extLst>
          </p:cNvPr>
          <p:cNvSpPr txBox="1"/>
          <p:nvPr/>
        </p:nvSpPr>
        <p:spPr>
          <a:xfrm>
            <a:off x="7848600" y="362664"/>
            <a:ext cx="4114800" cy="646331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Especificamos</a:t>
            </a:r>
            <a:r>
              <a:rPr lang="en-US" dirty="0"/>
              <a:t> la </a:t>
            </a:r>
            <a:r>
              <a:rPr lang="en-US" dirty="0" err="1"/>
              <a:t>condici</a:t>
            </a:r>
            <a:r>
              <a:rPr lang="es-MX" dirty="0" err="1"/>
              <a:t>ón</a:t>
            </a:r>
            <a:r>
              <a:rPr lang="es-MX" dirty="0"/>
              <a:t> usando:</a:t>
            </a:r>
          </a:p>
          <a:p>
            <a:r>
              <a:rPr lang="es-MX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switch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expresion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integral&gt;)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D5C413-4E18-4EF6-8287-8D0E625B3CF3}"/>
              </a:ext>
            </a:extLst>
          </p:cNvPr>
          <p:cNvCxnSpPr>
            <a:cxnSpLocks/>
          </p:cNvCxnSpPr>
          <p:nvPr/>
        </p:nvCxnSpPr>
        <p:spPr>
          <a:xfrm flipH="1">
            <a:off x="1981200" y="1008995"/>
            <a:ext cx="5867400" cy="1011166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52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85800" y="1066800"/>
            <a:ext cx="6172200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B00300-A2AB-4C84-8688-10F766503CFC}"/>
              </a:ext>
            </a:extLst>
          </p:cNvPr>
          <p:cNvSpPr txBox="1"/>
          <p:nvPr/>
        </p:nvSpPr>
        <p:spPr>
          <a:xfrm>
            <a:off x="7924800" y="2057400"/>
            <a:ext cx="4038600" cy="1754326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La sentencia 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break</a:t>
            </a:r>
            <a:r>
              <a:rPr lang="es-MX" dirty="0"/>
              <a:t> se agrega para salir del bloque </a:t>
            </a:r>
            <a:r>
              <a:rPr lang="es-MX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switch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 {}</a:t>
            </a:r>
          </a:p>
          <a:p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s-MX" dirty="0"/>
              <a:t>Si no agregamos esta instrucción, el programa se saltaría a los siguientes </a:t>
            </a: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BE8DC9-ADAA-47FE-9DB6-9B1339B9DE3F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2133600" y="2743200"/>
            <a:ext cx="5791200" cy="191363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0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C18751-AD34-4764-A92F-13243EE127A8}"/>
              </a:ext>
            </a:extLst>
          </p:cNvPr>
          <p:cNvSpPr/>
          <p:nvPr/>
        </p:nvSpPr>
        <p:spPr>
          <a:xfrm>
            <a:off x="609600" y="474345"/>
            <a:ext cx="6553200" cy="59093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  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Scanner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4FC1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"What day is today?: 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nextLine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day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  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"2x1 in movie tickets"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"Tuesday"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"Popcorn for $49.00"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"Wednesday"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"Movie tickets for $35.00"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"Thursday"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"Any coffee for $30.00"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"Friday"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"Saturday"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"Sunday"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"No promos :("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default: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  </a:t>
            </a:r>
            <a:r>
              <a:rPr lang="en-US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"Invalid day! try again"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keyboard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25A9C-94FC-498E-8F00-D6E9F5DEB1A5}"/>
              </a:ext>
            </a:extLst>
          </p:cNvPr>
          <p:cNvSpPr txBox="1"/>
          <p:nvPr/>
        </p:nvSpPr>
        <p:spPr>
          <a:xfrm>
            <a:off x="7924801" y="1371600"/>
            <a:ext cx="4038600" cy="2308324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Si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m</a:t>
            </a:r>
            <a:r>
              <a:rPr lang="es-MX" dirty="0" err="1"/>
              <a:t>últiples</a:t>
            </a:r>
            <a:r>
              <a:rPr lang="es-MX" dirty="0"/>
              <a:t> casos con la misma lógica, podemos indicar </a:t>
            </a: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&lt;scenario1&gt;: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&lt;scenario2&gt;:</a:t>
            </a:r>
            <a:endParaRPr lang="es-MX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case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&lt;scenario3&gt;: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  code;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  break;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44565D-4DD0-4742-BDAF-C8F2984EEEB8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895601" y="2525762"/>
            <a:ext cx="5029200" cy="2046238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0612F4-5325-457F-BEE1-9FC58EAF61FA}"/>
              </a:ext>
            </a:extLst>
          </p:cNvPr>
          <p:cNvSpPr txBox="1"/>
          <p:nvPr/>
        </p:nvSpPr>
        <p:spPr>
          <a:xfrm>
            <a:off x="7924800" y="4066864"/>
            <a:ext cx="4038600" cy="1200329"/>
          </a:xfrm>
          <a:prstGeom prst="rect">
            <a:avLst/>
          </a:prstGeom>
          <a:noFill/>
          <a:ln w="57150">
            <a:solidFill>
              <a:srgbClr val="EF3078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También podemos especificar un caso por default: </a:t>
            </a:r>
          </a:p>
          <a:p>
            <a:endParaRPr lang="es-MX" dirty="0"/>
          </a:p>
          <a:p>
            <a:r>
              <a:rPr lang="es-MX" b="1" dirty="0">
                <a:solidFill>
                  <a:srgbClr val="FF0000"/>
                </a:solidFill>
                <a:latin typeface="Consolas" panose="020B0609020204030204" pitchFamily="49" charset="0"/>
              </a:rPr>
              <a:t>default: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3A2EEE-6A81-4F7B-B8E0-0D3F5EEC630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800600" y="4667029"/>
            <a:ext cx="3124200" cy="600164"/>
          </a:xfrm>
          <a:prstGeom prst="straightConnector1">
            <a:avLst/>
          </a:prstGeom>
          <a:ln w="57150">
            <a:solidFill>
              <a:srgbClr val="EF3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80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1B908D-5B42-4AB2-BEC1-3C44D984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"/>
            <a:ext cx="12192000" cy="68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3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715337-BB00-4915-974F-08A70957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"/>
            <a:ext cx="12192000" cy="68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8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A9410A-25E5-4846-B9B9-DE8A7EE9F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5C313A-1228-4F89-8854-93CEE452E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4" b="66667"/>
          <a:stretch/>
        </p:blipFill>
        <p:spPr>
          <a:xfrm>
            <a:off x="0" y="1600200"/>
            <a:ext cx="12192000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7DFA6F-0A74-45D3-A4AE-760D9C6E4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4" b="53334"/>
          <a:stretch/>
        </p:blipFill>
        <p:spPr>
          <a:xfrm>
            <a:off x="0" y="2286000"/>
            <a:ext cx="121920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1B091-4FA8-4181-B0BA-42E64D1B1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60" b="35064"/>
          <a:stretch/>
        </p:blipFill>
        <p:spPr>
          <a:xfrm>
            <a:off x="0" y="3429000"/>
            <a:ext cx="12192000" cy="12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BDBD21-F757-447F-8ABB-437614E35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4" b="60000"/>
          <a:stretch/>
        </p:blipFill>
        <p:spPr>
          <a:xfrm>
            <a:off x="0" y="1676400"/>
            <a:ext cx="12192000" cy="106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28F31D-BA6E-438D-8D13-5C2E748A8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667"/>
          <a:stretch/>
        </p:blipFill>
        <p:spPr>
          <a:xfrm>
            <a:off x="0" y="0"/>
            <a:ext cx="12192000" cy="160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488A19-035C-4F23-B2F7-46DBF8D44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b="40000"/>
          <a:stretch/>
        </p:blipFill>
        <p:spPr>
          <a:xfrm>
            <a:off x="0" y="3276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8DBBC-250E-42FC-BE97-0189A4B08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/>
          <a:stretch/>
        </p:blipFill>
        <p:spPr>
          <a:xfrm>
            <a:off x="0" y="4114800"/>
            <a:ext cx="12192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8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DA40A-674A-4EA6-95E7-5DEC9177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222"/>
          <a:stretch/>
        </p:blipFill>
        <p:spPr>
          <a:xfrm>
            <a:off x="0" y="0"/>
            <a:ext cx="1219200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D76228-CD6F-47CB-9C11-CE661AA13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2"/>
          <a:stretch/>
        </p:blipFill>
        <p:spPr>
          <a:xfrm>
            <a:off x="0" y="2895600"/>
            <a:ext cx="12192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7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665EF7-D044-401C-A928-B535C1427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889"/>
          <a:stretch/>
        </p:blipFill>
        <p:spPr>
          <a:xfrm>
            <a:off x="0" y="0"/>
            <a:ext cx="12192000" cy="2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6BB62-9C48-4D65-BD66-29A8FC4BD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11" b="57778"/>
          <a:stretch/>
        </p:blipFill>
        <p:spPr>
          <a:xfrm>
            <a:off x="0" y="2133600"/>
            <a:ext cx="121920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F9FB8-DF0D-4092-BA83-4AE3F1EC2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22" b="43333"/>
          <a:stretch/>
        </p:blipFill>
        <p:spPr>
          <a:xfrm>
            <a:off x="0" y="2895600"/>
            <a:ext cx="121920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A84C4B-0A25-4DAE-8729-863D82899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66" b="27778"/>
          <a:stretch/>
        </p:blipFill>
        <p:spPr>
          <a:xfrm>
            <a:off x="0" y="3886200"/>
            <a:ext cx="121920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AEFD3D-5787-41B4-BAC1-6A4440B07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22"/>
          <a:stretch/>
        </p:blipFill>
        <p:spPr>
          <a:xfrm>
            <a:off x="0" y="4953000"/>
            <a:ext cx="1219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7A1E0-E7F0-4638-905C-7F06E91A4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556"/>
          <a:stretch/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32C1FE-D8CC-47F0-A281-C8B79545E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b="40000"/>
          <a:stretch/>
        </p:blipFill>
        <p:spPr>
          <a:xfrm>
            <a:off x="0" y="3276600"/>
            <a:ext cx="121920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BBE7C-1576-4F08-A51F-6D7BB9050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 b="25555"/>
          <a:stretch/>
        </p:blipFill>
        <p:spPr>
          <a:xfrm>
            <a:off x="0" y="4114800"/>
            <a:ext cx="121920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FCB59-C9C3-474E-9285-075EF11EC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44"/>
          <a:stretch/>
        </p:blipFill>
        <p:spPr>
          <a:xfrm>
            <a:off x="0" y="5105400"/>
            <a:ext cx="12192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nformatica 1">
      <a:dk1>
        <a:sysClr val="windowText" lastClr="000000"/>
      </a:dk1>
      <a:lt1>
        <a:sysClr val="window" lastClr="FFFFFF"/>
      </a:lt1>
      <a:dk2>
        <a:srgbClr val="FEFCFB"/>
      </a:dk2>
      <a:lt2>
        <a:srgbClr val="F55D3E"/>
      </a:lt2>
      <a:accent1>
        <a:srgbClr val="9C7CA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formatica 1">
      <a:majorFont>
        <a:latin typeface="Rokkitt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5EFE633-8EC4-4C85-8BF0-E292D8E50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1990</Words>
  <Application>Microsoft Office PowerPoint</Application>
  <PresentationFormat>Widescreen</PresentationFormat>
  <Paragraphs>239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Rubik</vt:lpstr>
      <vt:lpstr>Rokkitt</vt:lpstr>
      <vt:lpstr>Calibri</vt:lpstr>
      <vt:lpstr>Arial</vt:lpstr>
      <vt:lpstr>72</vt:lpstr>
      <vt:lpstr>Consolas</vt:lpstr>
      <vt:lpstr>Office Theme</vt:lpstr>
      <vt:lpstr>Módulo 6</vt:lpstr>
      <vt:lpstr>¿Qué es un String?</vt:lpstr>
      <vt:lpstr>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Condiciones </vt:lpstr>
      <vt:lpstr>IF</vt:lpstr>
      <vt:lpstr>IF-ELSE</vt:lpstr>
      <vt:lpstr>Expresiones boleanas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Ejercicio!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Switch</vt:lpstr>
      <vt:lpstr>PowerPoint Presentation</vt:lpstr>
      <vt:lpstr>Usando IFs</vt:lpstr>
      <vt:lpstr>Usando IFs</vt:lpstr>
      <vt:lpstr>Usando IF-ELSE</vt:lpstr>
      <vt:lpstr>Usando IF-ELSE</vt:lpstr>
      <vt:lpstr>Switch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6</dc:title>
  <dc:creator>Omar Acosta</dc:creator>
  <cp:lastModifiedBy>Omar Acosta</cp:lastModifiedBy>
  <cp:revision>38</cp:revision>
  <dcterms:created xsi:type="dcterms:W3CDTF">2020-10-13T14:52:33Z</dcterms:created>
  <dcterms:modified xsi:type="dcterms:W3CDTF">2020-10-13T20:06:46Z</dcterms:modified>
</cp:coreProperties>
</file>